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47" d="100"/>
          <a:sy n="147" d="100"/>
        </p:scale>
        <p:origin x="5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6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837" y="566178"/>
            <a:ext cx="8229600" cy="548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36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TERABOX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76884" y="1068442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become the Top on Movie Sites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884" y="1777995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Director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6884" y="2018782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6907" y="2314057"/>
            <a:ext cx="8229600" cy="243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&amp; Action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6907" y="2609332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6907" y="2904607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&amp; Styling &amp; Suggestion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76907" y="3199882"/>
            <a:ext cx="8229600" cy="243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907" y="1412011"/>
            <a:ext cx="8229600" cy="365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80"/>
              </a:lnSpc>
            </a:pPr>
            <a:r>
              <a:rPr lang="en-US" sz="1800" b="1" kern="0" spc="-12" dirty="0">
                <a:solidFill>
                  <a:srgbClr val="C2C2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STAFF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76907" y="3495157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&amp; Design 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907" y="3790432"/>
            <a:ext cx="8229600" cy="243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진병만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8363" y="4035072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Styling &amp; Analysis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478363" y="4330347"/>
            <a:ext cx="8229600" cy="243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김서하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4ede07e-16d2-4f4f-92c2-e8ae668a139c?pitch-bytes=11172242&amp;pitch-content-type=image%2Fpng"/>
          <p:cNvPicPr>
            <a:picLocks noChangeAspect="1"/>
          </p:cNvPicPr>
          <p:nvPr/>
        </p:nvPicPr>
        <p:blipFill>
          <a:blip r:embed="rId3"/>
          <a:srcRect t="30683"/>
          <a:stretch/>
        </p:blipFill>
        <p:spPr>
          <a:xfrm>
            <a:off x="-6504552" y="-1236"/>
            <a:ext cx="10795732" cy="514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871976" y="1414475"/>
            <a:ext cx="4572000" cy="73134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/ 영화리뷰/ 문의를 위해서 로그인하는 화면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SNS 를 이용한 로그인 기능은 제외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아이디 / 비밀번호를 찾을 수 있는 화면 구현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871659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로그인 / 아이디 / 비밀번호 찾기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871976" y="1137293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54600a95-5865-4717-acec-28a6d838517b?pitch-bytes=180101&amp;pitch-content-type=image%2Fjpe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3458" y="2234223"/>
            <a:ext cx="3085466" cy="2800489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0e6a7839-d26f-4158-98ab-16bb5b7004a0?pitch-bytes=151716&amp;pitch-content-type=image%2Fjpeg"/>
          <p:cNvPicPr>
            <a:picLocks noChangeAspect="1"/>
          </p:cNvPicPr>
          <p:nvPr/>
        </p:nvPicPr>
        <p:blipFill>
          <a:blip r:embed="rId5"/>
          <a:srcRect l="25032" t="25979" r="25046" b="26086"/>
          <a:stretch/>
        </p:blipFill>
        <p:spPr>
          <a:xfrm>
            <a:off x="473458" y="111152"/>
            <a:ext cx="3085467" cy="210679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871659" y="806772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김서하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f6b51d8-7d58-4d21-8c6c-ebf6f532592e?pitch-bytes=6891914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003" y="0"/>
            <a:ext cx="4571915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63103" y="1373896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회원가입을 위한 페이지 총 네 단계로 구성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중복 사용자를 확인하는 확인단계후 계정을 생성하는 단계로 넘어간다.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662786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회원가입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663103" y="1133799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11dcf583-d24f-4ab5-aa78-b4b172c18e4b?pitch-bytes=42300&amp;pitch-content-type=image%2Fpng"/>
          <p:cNvPicPr>
            <a:picLocks noChangeAspect="1"/>
          </p:cNvPicPr>
          <p:nvPr/>
        </p:nvPicPr>
        <p:blipFill>
          <a:blip r:embed="rId4"/>
          <a:srcRect l="16879" t="3942" r="16277" b="9460"/>
          <a:stretch/>
        </p:blipFill>
        <p:spPr>
          <a:xfrm>
            <a:off x="226559" y="476250"/>
            <a:ext cx="4132717" cy="3870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62786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98272bd-f704-4884-9c16-ade76b323d1c?pitch-bytes=1622430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63475" y="-1236"/>
            <a:ext cx="6097537" cy="5143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567" y="1344866"/>
            <a:ext cx="4572000" cy="73134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영화의 목록을 보여주는 페이지.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상영 예정작, 개봉작만을 선택해서 조회할 수 있다.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페이지, 영화 상세 페이지로 이동할 수 있다.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76567" y="1104523"/>
            <a:ext cx="27432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6fee41ac-2f55-4549-9434-900c7d826c78?pitch-bytes=174955&amp;pitch-content-type=image%2Fpng"/>
          <p:cNvPicPr>
            <a:picLocks noChangeAspect="1"/>
          </p:cNvPicPr>
          <p:nvPr/>
        </p:nvPicPr>
        <p:blipFill>
          <a:blip r:embed="rId4"/>
          <a:srcRect l="8566" r="8566"/>
          <a:stretch/>
        </p:blipFill>
        <p:spPr>
          <a:xfrm>
            <a:off x="5176165" y="477367"/>
            <a:ext cx="3494503" cy="41906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진병만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98272bd-f704-4884-9c16-ade76b323d1c?pitch-bytes=1622430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63058" y="-1236"/>
            <a:ext cx="6097537" cy="5143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567" y="1351198"/>
            <a:ext cx="4572000" cy="97512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메인화면에서 영화 포스터를 선택하면 이동하는 페이지.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관람평과 스틸컷을 볼 수 있다.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상세 페이지에서는 실제 관람후기를 작성할수 있는 실관람평과, 무비포스트가 있다.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- 상세 페이지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76567" y="1104523"/>
            <a:ext cx="3657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39a8c3cf-22bf-4b17-84d5-6241152b4a71?pitch-bytes=385931&amp;pitch-content-type=image%2Fjpe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49771" y="3156"/>
            <a:ext cx="2616612" cy="51423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진병만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88991" y="1351507"/>
            <a:ext cx="3657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예매 첫번째 화면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희망하는 영화와 극장을 선택하면 상영시간을 볼수 있지만 예매는 한개만 선택하여 예매를 진행하도록 한다.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5988674" y="421761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예매-영화/날짜 선택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988991" y="1106555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378e4d6e-d71a-49e3-89a1-1a097319580a?pitch-bytes=368002&amp;pitch-content-type=image%2Fjpeg"/>
          <p:cNvPicPr>
            <a:picLocks noChangeAspect="1"/>
          </p:cNvPicPr>
          <p:nvPr/>
        </p:nvPicPr>
        <p:blipFill>
          <a:blip r:embed="rId3"/>
          <a:srcRect l="7006" r="7006"/>
          <a:stretch/>
        </p:blipFill>
        <p:spPr>
          <a:xfrm>
            <a:off x="-57" y="172547"/>
            <a:ext cx="5820256" cy="47966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88674" y="616646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</a:t>
            </a:r>
            <a:endParaRPr 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61534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- 극장선택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ed9e164d-15a3-4b9a-b56a-ef6f6140caf6?pitch-bytes=318759&amp;pitch-content-type=image%2Fjpeg"/>
          <p:cNvPicPr>
            <a:picLocks noChangeAspect="1"/>
          </p:cNvPicPr>
          <p:nvPr/>
        </p:nvPicPr>
        <p:blipFill>
          <a:blip r:embed="rId3"/>
          <a:srcRect l="3672" r="3672"/>
          <a:stretch/>
        </p:blipFill>
        <p:spPr>
          <a:xfrm>
            <a:off x="3554" y="475727"/>
            <a:ext cx="5462469" cy="41923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61851" y="1405996"/>
            <a:ext cx="3657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예매 두번째 화면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좌석배치도에서 희망하는 자리를 인원수에 맞게 선택한다.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극장별 좌석 배치도는 모두 동일한 배치라고 가정하여 구현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861851" y="116104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861534" y="662053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</a:t>
            </a:r>
            <a:endParaRPr 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07359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예매-예매 확정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4a3dbcbb-9237-4fa3-bcf1-7b50e4f3f77f?pitch-bytes=250738&amp;pitch-content-type=image%2Fjpeg"/>
          <p:cNvPicPr>
            <a:picLocks noChangeAspect="1"/>
          </p:cNvPicPr>
          <p:nvPr/>
        </p:nvPicPr>
        <p:blipFill>
          <a:blip r:embed="rId3"/>
          <a:srcRect l="15299" r="15639" b="39960"/>
          <a:stretch/>
        </p:blipFill>
        <p:spPr>
          <a:xfrm>
            <a:off x="477759" y="185644"/>
            <a:ext cx="4770311" cy="477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07675" y="1404637"/>
            <a:ext cx="36576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예매 마지막 화면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서비스동의 버튼 선택 후 예매버튼 클릭시 예매 완료가 된다.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결제 기능은 제외하고 예매 내역만 저장한다.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507675" y="116104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507359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</a:t>
            </a: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95ff090-1245-442b-9dfa-937c68a16c9c?pitch-bytes=411446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0928" y="241372"/>
            <a:ext cx="4297717" cy="46648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476250"/>
            <a:ext cx="4572000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800" dirty="0"/>
          </a:p>
          <a:p>
            <a:pPr algn="l">
              <a:lnSpc>
                <a:spcPts val="2340"/>
              </a:lnSpc>
            </a:pP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476191" y="1397898"/>
            <a:ext cx="36576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화면. 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 극장 정보와 특별관 페이지로 갈수 있다.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새로운 극장이 발생하면 정보를 상단에 보여주며, 극장별 공지사항으로 갈 수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80114" y="1066132"/>
            <a:ext cx="914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76250" y="66471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김서하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- 특별관</a:t>
            </a:r>
            <a:endParaRPr lang="en-US" sz="1800" dirty="0"/>
          </a:p>
          <a:p>
            <a:pPr algn="l">
              <a:lnSpc>
                <a:spcPts val="2340"/>
              </a:lnSpc>
            </a:pP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80114" y="1066132"/>
            <a:ext cx="914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567543c7-5b99-4a1a-8d4f-cbc2de3afac0?pitch-bytes=703778&amp;pitch-content-type=image%2Fjpeg"/>
          <p:cNvPicPr>
            <a:picLocks noChangeAspect="1"/>
          </p:cNvPicPr>
          <p:nvPr/>
        </p:nvPicPr>
        <p:blipFill>
          <a:blip r:embed="rId3"/>
          <a:srcRect l="2484" r="2484"/>
          <a:stretch/>
        </p:blipFill>
        <p:spPr>
          <a:xfrm>
            <a:off x="4434232" y="920830"/>
            <a:ext cx="4415909" cy="33043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3441" y="1436478"/>
            <a:ext cx="36576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화면 특별관.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특별관의 종류를 알수 있다.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페이지 이동 없이 특별관의 사진을 확인 할수 있도록 구현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76250" y="66471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김서하</a:t>
            </a:r>
            <a:endParaRPr lang="en-US"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3709" y="1395556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불편사항이 있을 경우 문의하는 고객 창구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빠른예매를 통해 자주묻는질문 내용을 검색해서 보여준다.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그 외 다른 하위메뉴로 접근이 용이하다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953392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953709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91b68f85-69e4-4305-aa8e-a2be343c8338?pitch-bytes=375555&amp;pitch-content-type=image%2Fjpeg"/>
          <p:cNvPicPr>
            <a:picLocks noChangeAspect="1"/>
          </p:cNvPicPr>
          <p:nvPr/>
        </p:nvPicPr>
        <p:blipFill>
          <a:blip r:embed="rId3"/>
          <a:srcRect l="12460" r="12460"/>
          <a:stretch/>
        </p:blipFill>
        <p:spPr>
          <a:xfrm>
            <a:off x="322840" y="476250"/>
            <a:ext cx="4425751" cy="4191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53392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1570" y="751422"/>
            <a:ext cx="18288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811645" y="1197130"/>
            <a:ext cx="1828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목표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907" y="1498033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화면정의서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3811682" y="1740426"/>
            <a:ext cx="182880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메인화면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로그인/ 회원가입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마이페이지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6907" y="3169677"/>
            <a:ext cx="822960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</a:pPr>
            <a:r>
              <a:rPr lang="en-US" sz="11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DB설계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811682" y="3385992"/>
            <a:ext cx="1828800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 ERD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영화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예매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문의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역정규화 - 문의</a:t>
            </a:r>
            <a:endParaRPr lang="en-US" sz="1050" dirty="0"/>
          </a:p>
          <a:p>
            <a:pPr algn="ctr">
              <a:lnSpc>
                <a:spcPts val="1313"/>
              </a:lnSpc>
            </a:pPr>
            <a:r>
              <a:rPr lang="en-US" sz="11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역정규화 - 좋아요</a:t>
            </a:r>
            <a:endParaRPr lang="en-US" sz="1050" dirty="0"/>
          </a:p>
        </p:txBody>
      </p:sp>
      <p:pic>
        <p:nvPicPr>
          <p:cNvPr id="9" name="Image 0" descr="https://pitch-static-assets.imgix.net/stickers/craft-a-plan/n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805" y="3081245"/>
            <a:ext cx="385182" cy="385182"/>
          </a:xfrm>
          <a:prstGeom prst="rect">
            <a:avLst/>
          </a:prstGeom>
        </p:spPr>
      </p:pic>
      <p:pic>
        <p:nvPicPr>
          <p:cNvPr id="10" name="Image 1" descr="https://pitch-static-assets.imgix.net/stickers/craft-a-plan/n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261" y="2786866"/>
            <a:ext cx="385182" cy="3851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3392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 - 자주묻는질문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0bd5f66e-c2db-4678-8418-ef25f5fa0932?pitch-bytes=412424&amp;pitch-content-type=image%2Fjpeg"/>
          <p:cNvPicPr>
            <a:picLocks noChangeAspect="1"/>
          </p:cNvPicPr>
          <p:nvPr/>
        </p:nvPicPr>
        <p:blipFill>
          <a:blip r:embed="rId3"/>
          <a:srcRect l="4828" r="4828"/>
          <a:stretch/>
        </p:blipFill>
        <p:spPr>
          <a:xfrm>
            <a:off x="249406" y="158634"/>
            <a:ext cx="4444697" cy="4834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53709" y="1394198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평소에 자주오는 문의들을 정리하여 관리자가 확인하지 않아도 궁금증을 해소할수 있도록하는 페이지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드롭다운 기능으로 답변을 바로 확인할 수 있도록 구현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953709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53392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3392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고객센터-공지사항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b6171028-c6e9-4a52-9d76-648167a23316?pitch-bytes=436981&amp;pitch-content-type=image%2Fjpeg"/>
          <p:cNvPicPr>
            <a:picLocks noChangeAspect="1"/>
          </p:cNvPicPr>
          <p:nvPr/>
        </p:nvPicPr>
        <p:blipFill>
          <a:blip r:embed="rId3"/>
          <a:srcRect l="13240" r="13240"/>
          <a:stretch/>
        </p:blipFill>
        <p:spPr>
          <a:xfrm>
            <a:off x="237947" y="240231"/>
            <a:ext cx="4338097" cy="46630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53709" y="1394198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공지할 내용을 게시하는 게시판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극장별, 지역별로 조회가 가능하다.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제목명과 내용을 검색할 수 있는 검색바가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953709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53392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71972" y="430843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고객센터-1:1문의/단체관람 및 대관문의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a7d928b1-2145-4e97-87ba-33057e072f78?pitch-bytes=630834&amp;pitch-content-type=image%2Fjpeg"/>
          <p:cNvPicPr>
            <a:picLocks noChangeAspect="1"/>
          </p:cNvPicPr>
          <p:nvPr/>
        </p:nvPicPr>
        <p:blipFill>
          <a:blip r:embed="rId3"/>
          <a:srcRect l="7684" r="7684"/>
          <a:stretch/>
        </p:blipFill>
        <p:spPr>
          <a:xfrm>
            <a:off x="308860" y="0"/>
            <a:ext cx="3858520" cy="51417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72289" y="1351507"/>
            <a:ext cx="45720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사용자의 불편사항이나 대관문의 등이 있을경우 관리자에게 직접 문의하는 화면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작성한 문의내용을 확인할수 있는 화면과 작성 할 수 있는 화면으로 구현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관리자로 로그인하면 문의에 답변할수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572289" y="1106555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571972" y="625727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71659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고객센터-분실물 문의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e461f240-512b-4dc3-b7ee-65707aa7f2d0?pitch-bytes=400060&amp;pitch-content-type=image%2Fjpeg"/>
          <p:cNvPicPr>
            <a:picLocks noChangeAspect="1"/>
          </p:cNvPicPr>
          <p:nvPr/>
        </p:nvPicPr>
        <p:blipFill>
          <a:blip r:embed="rId3"/>
          <a:srcRect l="13055" r="13055"/>
          <a:stretch/>
        </p:blipFill>
        <p:spPr>
          <a:xfrm>
            <a:off x="285091" y="422170"/>
            <a:ext cx="4290953" cy="43030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53813" y="1392839"/>
            <a:ext cx="45720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극장에서 분실한 분실물에 대한 문의를 할 수 있는 화면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문의자와 관리자만 답변과 문의내용을 확인을 할 수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871976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871659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68ecdae-1a60-4d77-80ad-5b1330a0f0a5?pitch-bytes=62510&amp;pitch-content-type=image%2Fpng"/>
          <p:cNvPicPr>
            <a:picLocks noChangeAspect="1"/>
          </p:cNvPicPr>
          <p:nvPr/>
        </p:nvPicPr>
        <p:blipFill>
          <a:blip r:embed="rId3"/>
          <a:srcRect l="15127" r="15566"/>
          <a:stretch/>
        </p:blipFill>
        <p:spPr>
          <a:xfrm>
            <a:off x="4163986" y="169057"/>
            <a:ext cx="4859330" cy="48105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476250"/>
            <a:ext cx="4572000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마이페이지</a:t>
            </a:r>
            <a:endParaRPr lang="en-US" sz="1800" dirty="0"/>
          </a:p>
          <a:p>
            <a:pPr algn="l">
              <a:lnSpc>
                <a:spcPts val="2340"/>
              </a:lnSpc>
            </a:pPr>
            <a:endParaRPr lang="en-US" sz="1800" dirty="0"/>
          </a:p>
        </p:txBody>
      </p:sp>
      <p:sp>
        <p:nvSpPr>
          <p:cNvPr id="5" name="Text 1"/>
          <p:cNvSpPr/>
          <p:nvPr/>
        </p:nvSpPr>
        <p:spPr>
          <a:xfrm>
            <a:off x="480114" y="1066192"/>
            <a:ext cx="9144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867" y="1311270"/>
            <a:ext cx="3657600" cy="121890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로그인 후 접근할수 있는 페이지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/ 예매취소 를 확인할 수있는 화면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나의 문의 내역을 쉽게 찾고 문의도 바로 할 수 있다.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나의 개인정보를 수정할 수 있는 화면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76250" y="664714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</a:t>
            </a:r>
            <a:endParaRPr lang="en-US" sz="1800" dirty="0"/>
          </a:p>
        </p:txBody>
      </p:sp>
      <p:pic>
        <p:nvPicPr>
          <p:cNvPr id="8" name="Image 1" descr="https://pitch-static-assets.imgix.net/stickers/craft-a-plan/n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" y="-117665"/>
            <a:ext cx="993885" cy="9938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874" y="862014"/>
            <a:ext cx="82296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2300" b="1" kern="0" spc="-24" dirty="0">
                <a:solidFill>
                  <a:srgbClr val="9CA0A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Wireframe Design Staff Role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76907" y="1659661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Director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907" y="1900447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6907" y="2195722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&amp; Styling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6907" y="2490998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손연희, 김서하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6907" y="2786273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&amp; Action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6907" y="3081548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백성연, 진병만</a:t>
            </a:r>
            <a:endParaRPr lang="en-US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7c1c845-b16c-4d22-99b5-7a8c71f32b80?pitch-bytes=18451582&amp;pitch-content-type=image%2Fpng"/>
          <p:cNvPicPr>
            <a:picLocks noChangeAspect="1"/>
          </p:cNvPicPr>
          <p:nvPr/>
        </p:nvPicPr>
        <p:blipFill rotWithShape="1">
          <a:blip r:embed="rId3"/>
          <a:srcRect l="5357" t="60972" r="5357" b="-209"/>
          <a:stretch/>
        </p:blipFill>
        <p:spPr>
          <a:xfrm>
            <a:off x="3204" y="0"/>
            <a:ext cx="9147370" cy="60314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837" y="2117610"/>
            <a:ext cx="82296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36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DB설계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476907" y="2786562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2조 - TERABOX</a:t>
            </a:r>
            <a:endParaRPr lang="en-US"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설계 설명 - 전체 ERD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4243" y="3096987"/>
            <a:ext cx="45720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설계 방법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4243" y="3504296"/>
            <a:ext cx="5486400" cy="97512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각자 DB를 설계한 내용을 바탕으로 의견을 취합하여 반영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3정규화까지 진행하되, 구현상 편의점 논의 하여 역정규화까지 진행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집계가 필요한 부분은 따로 집계 테이블을 두지 않고 조회 시 집계하여 데이터를 조회한다.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4243" y="1011128"/>
            <a:ext cx="45720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ERD설계 도구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4243" y="1340377"/>
            <a:ext cx="54864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ERD Cloud</a:t>
            </a:r>
            <a:endParaRPr lang="en-US" sz="1200" dirty="0"/>
          </a:p>
        </p:txBody>
      </p:sp>
      <p:pic>
        <p:nvPicPr>
          <p:cNvPr id="8" name="Image 0" descr="https://pitch-assets-ccb95893-de3f-4266-973c-20049231b248.s3.eu-west-1.amazonaws.com/1eae2145-3a57-4932-8d16-2478dea56dbd?pitch-bytes=306662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9889" y="-1871"/>
            <a:ext cx="3482259" cy="5145371"/>
          </a:xfrm>
          <a:prstGeom prst="rect">
            <a:avLst/>
          </a:prstGeom>
        </p:spPr>
      </p:pic>
      <p:pic>
        <p:nvPicPr>
          <p:cNvPr id="9" name="Image 1" descr="https://pitch-static-assets.imgix.net/stickers/craft-a-plan/ne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" y="-98040"/>
            <a:ext cx="941390" cy="941390"/>
          </a:xfrm>
          <a:prstGeom prst="rect">
            <a:avLst/>
          </a:prstGeom>
        </p:spPr>
      </p:pic>
      <p:pic>
        <p:nvPicPr>
          <p:cNvPr id="10" name="Image 2" descr="https://pitch-assets-ccb95893-de3f-4266-973c-20049231b248.s3.eu-west-1.amazonaws.com/2d247fe5-ff81-4a41-af5d-39bea9eb779a?pitch-bytes=22185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55244" y="1011670"/>
            <a:ext cx="936984" cy="7020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26836" y="2005061"/>
            <a:ext cx="45720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474243" y="2249092"/>
            <a:ext cx="548640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총 14개 Entity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주요 메뉴별로 색지정 , Mapping 테이블은 중간색으로 지정</a:t>
            </a:r>
            <a:endParaRPr lang="en-US"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36762" y="4620950"/>
            <a:ext cx="1828800" cy="24378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화면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DB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7287" y="843997"/>
            <a:ext cx="9144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132458" y="4623640"/>
            <a:ext cx="1828800" cy="24378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관련테이블</a:t>
            </a:r>
            <a:endParaRPr lang="en-US" sz="1200" dirty="0"/>
          </a:p>
        </p:txBody>
      </p:sp>
      <p:pic>
        <p:nvPicPr>
          <p:cNvPr id="7" name="Image 0" descr="https://pitch-static-assets.imgix.net/stickers/craft-a-plan/n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" y="-98040"/>
            <a:ext cx="941390" cy="941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74474" y="1090642"/>
            <a:ext cx="7315200" cy="24378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상세정보 / 동영상 / 스틸컷 / 관람평 / 무비포스트 등의 화면을 구현하기 위한 목적</a:t>
            </a:r>
            <a:endParaRPr lang="en-US" sz="1200" dirty="0"/>
          </a:p>
        </p:txBody>
      </p:sp>
      <p:pic>
        <p:nvPicPr>
          <p:cNvPr id="9" name="Image 1" descr="https://pitch-assets-ccb95893-de3f-4266-973c-20049231b248.s3.eu-west-1.amazonaws.com/5f6f9c2c-649a-4359-b63a-837426e4fae3?pitch-bytes=69742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56309" y="1543050"/>
            <a:ext cx="3712203" cy="2896517"/>
          </a:xfrm>
          <a:prstGeom prst="rect">
            <a:avLst/>
          </a:prstGeom>
        </p:spPr>
      </p:pic>
      <p:pic>
        <p:nvPicPr>
          <p:cNvPr id="10" name="Image 2" descr="https://pitch-assets-ccb95893-de3f-4266-973c-20049231b248.s3.eu-west-1.amazonaws.com/2179dd4a-14dd-4c52-b858-fa9b1fd3a252?pitch-bytes=385931&amp;pitch-content-type=image%2Fjpeg"/>
          <p:cNvPicPr>
            <a:picLocks noChangeAspect="1"/>
          </p:cNvPicPr>
          <p:nvPr/>
        </p:nvPicPr>
        <p:blipFill>
          <a:blip r:embed="rId5"/>
          <a:srcRect b="70617"/>
          <a:stretch/>
        </p:blipFill>
        <p:spPr>
          <a:xfrm>
            <a:off x="787794" y="1950646"/>
            <a:ext cx="3562911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36762" y="4620950"/>
            <a:ext cx="18288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화면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DB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7287" y="843997"/>
            <a:ext cx="9144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132458" y="4623640"/>
            <a:ext cx="18288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관련테이블</a:t>
            </a:r>
            <a:endParaRPr lang="en-US" sz="1200" dirty="0"/>
          </a:p>
        </p:txBody>
      </p:sp>
      <p:pic>
        <p:nvPicPr>
          <p:cNvPr id="7" name="Image 0" descr="https://pitch-static-assets.imgix.net/stickers/craft-a-plan/n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" y="-98040"/>
            <a:ext cx="941390" cy="941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74474" y="1090104"/>
            <a:ext cx="731520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화면을 구현하기 위한 목적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중심 기능</a:t>
            </a:r>
            <a:endParaRPr lang="en-US" sz="1200" dirty="0"/>
          </a:p>
        </p:txBody>
      </p:sp>
      <p:pic>
        <p:nvPicPr>
          <p:cNvPr id="9" name="Image 1" descr="https://pitch-assets-ccb95893-de3f-4266-973c-20049231b248.s3.eu-west-1.amazonaws.com/fe330ede-a676-469c-9044-675cde902e82?pitch-bytes=368002&amp;pitch-content-type=image%2Fjpeg"/>
          <p:cNvPicPr>
            <a:picLocks noChangeAspect="1"/>
          </p:cNvPicPr>
          <p:nvPr/>
        </p:nvPicPr>
        <p:blipFill>
          <a:blip r:embed="rId4"/>
          <a:srcRect l="13586" t="13101" r="16756" b="17255"/>
          <a:stretch/>
        </p:blipFill>
        <p:spPr>
          <a:xfrm>
            <a:off x="865441" y="1733700"/>
            <a:ext cx="3703226" cy="2623801"/>
          </a:xfrm>
          <a:prstGeom prst="rect">
            <a:avLst/>
          </a:prstGeom>
        </p:spPr>
      </p:pic>
      <p:pic>
        <p:nvPicPr>
          <p:cNvPr id="10" name="Image 2" descr="https://pitch-assets-ccb95893-de3f-4266-973c-20049231b248.s3.eu-west-1.amazonaws.com/d7f64c91-7b9c-4163-a61b-6e1143368c16?pitch-bytes=36720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29976" y="1981344"/>
            <a:ext cx="4389378" cy="2127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2f77a35-aded-4798-a85d-c49b9c0004d0?pitch-bytes=261546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836" y="211761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36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화면정의서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476884" y="2786562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2조 - TERABOX</a:t>
            </a:r>
            <a:endParaRPr lang="en-US"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36762" y="4620950"/>
            <a:ext cx="18288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 화면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문의 DB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7287" y="843997"/>
            <a:ext cx="9144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132458" y="4623640"/>
            <a:ext cx="18288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관련테이블</a:t>
            </a:r>
            <a:endParaRPr lang="en-US" sz="1200" dirty="0"/>
          </a:p>
        </p:txBody>
      </p:sp>
      <p:pic>
        <p:nvPicPr>
          <p:cNvPr id="7" name="Image 0" descr="https://pitch-static-assets.imgix.net/stickers/craft-a-plan/n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" y="-98040"/>
            <a:ext cx="941390" cy="9413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74474" y="1090104"/>
            <a:ext cx="731520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 화면을 구현하기 위한 목적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문의 관련 세개 테이블 통합(역정규화 설명 - 문의) </a:t>
            </a:r>
            <a:endParaRPr lang="en-US" sz="1200" dirty="0"/>
          </a:p>
        </p:txBody>
      </p:sp>
      <p:pic>
        <p:nvPicPr>
          <p:cNvPr id="9" name="Image 1" descr="https://pitch-assets-ccb95893-de3f-4266-973c-20049231b248.s3.eu-west-1.amazonaws.com/c5615242-f84e-4dc4-8a6f-8ef7447df3c0?pitch-bytes=88384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00893" y="1575921"/>
            <a:ext cx="4054930" cy="2965361"/>
          </a:xfrm>
          <a:prstGeom prst="rect">
            <a:avLst/>
          </a:prstGeom>
        </p:spPr>
      </p:pic>
      <p:pic>
        <p:nvPicPr>
          <p:cNvPr id="10" name="Image 2" descr="https://pitch-assets-ccb95893-de3f-4266-973c-20049231b248.s3.eu-west-1.amazonaws.com/148daf18-3e11-41c8-aa3a-b30c73189d02?pitch-bytes=375555&amp;pitch-content-type=image%2Fjpeg"/>
          <p:cNvPicPr>
            <a:picLocks noChangeAspect="1"/>
          </p:cNvPicPr>
          <p:nvPr/>
        </p:nvPicPr>
        <p:blipFill>
          <a:blip r:embed="rId5"/>
          <a:srcRect l="13634" t="17574" r="15906" b="14060"/>
          <a:stretch/>
        </p:blipFill>
        <p:spPr>
          <a:xfrm>
            <a:off x="791574" y="1687681"/>
            <a:ext cx="3780426" cy="260838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74707" y="4620950"/>
            <a:ext cx="18288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역정규화 전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역정규화  -  문의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7287" y="843997"/>
            <a:ext cx="9144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270515" y="4623640"/>
            <a:ext cx="18288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역정규화 후</a:t>
            </a:r>
            <a:endParaRPr lang="en-US" sz="1200" dirty="0"/>
          </a:p>
        </p:txBody>
      </p:sp>
      <p:pic>
        <p:nvPicPr>
          <p:cNvPr id="7" name="Image 0" descr="https://pitch-static-assets.imgix.net/stickers/craft-a-plan/n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" y="-98040"/>
            <a:ext cx="941390" cy="941390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912c26db-a866-403f-8ea6-ebeccce1d755?pitch-bytes=39113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07513" y="1917775"/>
            <a:ext cx="2627404" cy="2703646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f4ffeb8b-1b19-4594-a837-cfb72ddb87ec?pitch-bytes=54794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5125" y="2456642"/>
            <a:ext cx="4462055" cy="1836740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5139430" y="3268608"/>
            <a:ext cx="666451" cy="0"/>
          </a:xfrm>
          <a:prstGeom prst="line">
            <a:avLst/>
          </a:prstGeom>
          <a:solidFill>
            <a:srgbClr val="35343F"/>
          </a:solidFill>
          <a:ln w="21167">
            <a:solidFill>
              <a:srgbClr val="FAFAFC"/>
            </a:solidFill>
            <a:prstDash val="solid"/>
            <a:headEnd type="none"/>
            <a:tailEnd type="triangle"/>
          </a:ln>
        </p:spPr>
      </p:sp>
      <p:sp>
        <p:nvSpPr>
          <p:cNvPr id="11" name="Text 5"/>
          <p:cNvSpPr/>
          <p:nvPr/>
        </p:nvSpPr>
        <p:spPr>
          <a:xfrm>
            <a:off x="474474" y="1090104"/>
            <a:ext cx="731520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분실물 / 일대일 / 대관 문의를 하나의 테이블로 관리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화면마다 문의 등록/ 조회 화면이 있었던 부분을 역정규화를 통해 하나의 테이블로 다룸.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477287" y="1770329"/>
            <a:ext cx="3657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역정규화 사유 - 구현상의 편의를 위해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474474" y="2016974"/>
            <a:ext cx="73152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Dummy DATA 가 적을것 이라고 판단. 구현하여 Model 로직을 줄이기 위함</a:t>
            </a:r>
            <a:endParaRPr lang="en-US" sz="1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74707" y="4620950"/>
            <a:ext cx="18288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역정규화 전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역정규화 설명 -  좋아요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7287" y="843997"/>
            <a:ext cx="9144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84029" y="4623640"/>
            <a:ext cx="18288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역정규화 후</a:t>
            </a:r>
            <a:endParaRPr lang="en-US" sz="1200" dirty="0"/>
          </a:p>
        </p:txBody>
      </p:sp>
      <p:pic>
        <p:nvPicPr>
          <p:cNvPr id="7" name="Image 0" descr="https://pitch-static-assets.imgix.net/stickers/craft-a-plan/n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" y="-98040"/>
            <a:ext cx="941390" cy="94139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4455720" y="3360646"/>
            <a:ext cx="666451" cy="0"/>
          </a:xfrm>
          <a:prstGeom prst="line">
            <a:avLst/>
          </a:prstGeom>
          <a:solidFill>
            <a:srgbClr val="35343F"/>
          </a:solidFill>
          <a:ln w="21167">
            <a:solidFill>
              <a:srgbClr val="FAFAFC"/>
            </a:solidFill>
            <a:prstDash val="solid"/>
            <a:headEnd type="none"/>
            <a:tailEnd type="triangle"/>
          </a:ln>
        </p:spPr>
      </p:sp>
      <p:sp>
        <p:nvSpPr>
          <p:cNvPr id="9" name="Text 5"/>
          <p:cNvSpPr/>
          <p:nvPr/>
        </p:nvSpPr>
        <p:spPr>
          <a:xfrm>
            <a:off x="474474" y="1089567"/>
            <a:ext cx="7315200" cy="73134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좋아요는 on/off 기능으로 한 계정당 하나의 게시물에만 '좋아요'를 할 수 있다.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테이블마다 있던 좋아요 기능테이블을 약속하여 하나로 합침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테이블 통합 후 메모장으로 관련 사실 공유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477287" y="1822923"/>
            <a:ext cx="3657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역정규화 사유 - 구현상의 편의를 위해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74474" y="2069567"/>
            <a:ext cx="73152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테이블의 이름을 suffix로 주어 중복키를 피한다.</a:t>
            </a:r>
            <a:endParaRPr lang="en-US" sz="1200" dirty="0"/>
          </a:p>
        </p:txBody>
      </p:sp>
      <p:pic>
        <p:nvPicPr>
          <p:cNvPr id="12" name="Image 1" descr="https://pitch-assets-ccb95893-de3f-4266-973c-20049231b248.s3.eu-west-1.amazonaws.com/ddfb08ef-3fa3-4b77-9745-49d38e7d558d?pitch-bytes=95507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90752" y="1720057"/>
            <a:ext cx="3064925" cy="2669289"/>
          </a:xfrm>
          <a:prstGeom prst="rect">
            <a:avLst/>
          </a:prstGeom>
        </p:spPr>
      </p:pic>
      <p:pic>
        <p:nvPicPr>
          <p:cNvPr id="13" name="Image 2" descr="https://pitch-assets-ccb95893-de3f-4266-973c-20049231b248.s3.eu-west-1.amazonaws.com/63528372-97f0-4709-a377-db9264b6e5e4?pitch-bytes=172158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6750" y="2259630"/>
            <a:ext cx="3153427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907" y="1409844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Director - Coordinator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907" y="1650630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907" y="2432391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Suggestion &amp; Support - Teamworker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6907" y="2727666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6907" y="1892191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&amp; Support - Implementer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6907" y="2187466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6874" y="862014"/>
            <a:ext cx="8229600" cy="548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2300" b="1" kern="0" spc="-24" dirty="0">
                <a:solidFill>
                  <a:srgbClr val="9CA0A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 Design Team Role - Evaluation</a:t>
            </a:r>
            <a:endParaRPr lang="en-US" sz="3600" dirty="0"/>
          </a:p>
        </p:txBody>
      </p:sp>
      <p:sp>
        <p:nvSpPr>
          <p:cNvPr id="10" name="Text 7"/>
          <p:cNvSpPr/>
          <p:nvPr/>
        </p:nvSpPr>
        <p:spPr>
          <a:xfrm>
            <a:off x="476907" y="4669993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20"/>
              </a:lnSpc>
            </a:pPr>
            <a:r>
              <a:rPr lang="en-US" sz="8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 용어 인용 : Belvin's Team Role Balance - 벨빈 '팀역할 균형론'  9 유형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907" y="3509307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- Shaper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476907" y="3804582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김서하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476907" y="2969107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Suggestion &amp; Support - Monitor Evaluator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6907" y="3264382"/>
            <a:ext cx="8229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진병만</a:t>
            </a:r>
            <a:endParaRPr lang="en-US"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862" y="3155807"/>
            <a:ext cx="82296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성공의 8할은 일단 출석하는 것이다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7778" y="3563023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– 우디 알렌 –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380742" y="2429701"/>
            <a:ext cx="914400" cy="1238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</a:t>
            </a:r>
            <a:endParaRPr lang="en-US" sz="7500" dirty="0"/>
          </a:p>
        </p:txBody>
      </p:sp>
      <p:sp>
        <p:nvSpPr>
          <p:cNvPr id="6" name="Text 3"/>
          <p:cNvSpPr/>
          <p:nvPr/>
        </p:nvSpPr>
        <p:spPr>
          <a:xfrm>
            <a:off x="477862" y="4525676"/>
            <a:ext cx="82296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감사합니다.</a:t>
            </a:r>
            <a:endParaRPr lang="en-US" sz="1800" dirty="0"/>
          </a:p>
        </p:txBody>
      </p:sp>
      <p:pic>
        <p:nvPicPr>
          <p:cNvPr id="7" name="Image 0" descr="https://pitch-assets-ccb95893-de3f-4266-973c-20049231b248.s3.eu-west-1.amazonaws.com/6306b9ff-7690-4f6d-a53e-6f0484429c9f?pitch-bytes=3044877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31614"/>
            <a:ext cx="9144000" cy="2809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 rot="10800000">
            <a:off x="4380742" y="3283477"/>
            <a:ext cx="914400" cy="1238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</a:t>
            </a:r>
            <a:endParaRPr lang="en-US" sz="7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예약 사이트 - 테라박스(TeraBox)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a7d928b1-2145-4e97-87ba-33057e072f78?pitch-bytes=630834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75103" y="2420285"/>
            <a:ext cx="1824296" cy="2057400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0e6a7839-d26f-4158-98ab-16bb5b7004a0?pitch-bytes=151716&amp;pitch-content-type=image%2Fjpe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47662" y="2304992"/>
            <a:ext cx="2893219" cy="2057400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54600a95-5865-4717-acec-28a6d838517b?pitch-bytes=180101&amp;pitch-content-type=image%2Fjpe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77161" y="2249887"/>
            <a:ext cx="2266761" cy="2057400"/>
          </a:xfrm>
          <a:prstGeom prst="rect">
            <a:avLst/>
          </a:prstGeom>
        </p:spPr>
      </p:pic>
      <p:pic>
        <p:nvPicPr>
          <p:cNvPr id="7" name="Image 3" descr="https://pitch-assets-ccb95893-de3f-4266-973c-20049231b248.s3.eu-west-1.amazonaws.com/91b68f85-69e4-4305-aa8e-a2be343c8338?pitch-bytes=375555&amp;pitch-content-type=image%2Fjpe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07125" y="2183387"/>
            <a:ext cx="2893219" cy="2057400"/>
          </a:xfrm>
          <a:prstGeom prst="rect">
            <a:avLst/>
          </a:prstGeom>
        </p:spPr>
      </p:pic>
      <p:pic>
        <p:nvPicPr>
          <p:cNvPr id="8" name="Image 4" descr="https://pitch-assets-ccb95893-de3f-4266-973c-20049231b248.s3.eu-west-1.amazonaws.com/b6171028-c6e9-4a52-9d76-648167a23316?pitch-bytes=436981&amp;pitch-content-type=image%2Fjpe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394272" y="1972201"/>
            <a:ext cx="2603388" cy="2057400"/>
          </a:xfrm>
          <a:prstGeom prst="rect">
            <a:avLst/>
          </a:prstGeom>
        </p:spPr>
      </p:pic>
      <p:pic>
        <p:nvPicPr>
          <p:cNvPr id="9" name="Image 5" descr="https://pitch-assets-ccb95893-de3f-4266-973c-20049231b248.s3.eu-west-1.amazonaws.com/d7aaeef3-3762-403e-99d4-64ca58cb73bb?pitch-bytes=310535&amp;pitch-content-type=image%2Fjpe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061253" y="2074405"/>
            <a:ext cx="2893219" cy="2057400"/>
          </a:xfrm>
          <a:prstGeom prst="rect">
            <a:avLst/>
          </a:prstGeom>
        </p:spPr>
      </p:pic>
      <p:pic>
        <p:nvPicPr>
          <p:cNvPr id="10" name="Image 6" descr="https://pitch-assets-ccb95893-de3f-4266-973c-20049231b248.s3.eu-west-1.amazonaws.com/e461f240-512b-4dc3-b7ee-65707aa7f2d0?pitch-bytes=400060&amp;pitch-content-type=image%2Fjpe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18324" y="2022689"/>
            <a:ext cx="2776622" cy="2057400"/>
          </a:xfrm>
          <a:prstGeom prst="rect">
            <a:avLst/>
          </a:prstGeom>
        </p:spPr>
      </p:pic>
      <p:pic>
        <p:nvPicPr>
          <p:cNvPr id="11" name="Image 7" descr="https://pitch-assets-ccb95893-de3f-4266-973c-20049231b248.s3.eu-west-1.amazonaws.com/378e4d6e-d71a-49e3-89a1-1a097319580a?pitch-bytes=368002&amp;pitch-content-type=image%2Fjpe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878293" y="1972201"/>
            <a:ext cx="2903265" cy="2057400"/>
          </a:xfrm>
          <a:prstGeom prst="rect">
            <a:avLst/>
          </a:prstGeom>
        </p:spPr>
      </p:pic>
      <p:pic>
        <p:nvPicPr>
          <p:cNvPr id="12" name="Image 8" descr="https://pitch-assets-ccb95893-de3f-4266-973c-20049231b248.s3.eu-west-1.amazonaws.com/ed9e164d-15a3-4b9a-b56a-ef6f6140caf6?pitch-bytes=318759&amp;pitch-content-type=image%2Fjpe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805422" y="1862751"/>
            <a:ext cx="2893219" cy="2057400"/>
          </a:xfrm>
          <a:prstGeom prst="rect">
            <a:avLst/>
          </a:prstGeom>
        </p:spPr>
      </p:pic>
      <p:pic>
        <p:nvPicPr>
          <p:cNvPr id="13" name="Image 9" descr="https://pitch-assets-ccb95893-de3f-4266-973c-20049231b248.s3.eu-west-1.amazonaws.com/0bd5f66e-c2db-4678-8418-ef25f5fa0932?pitch-bytes=412424&amp;pitch-content-type=image%2Fjpe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503937" y="1776559"/>
            <a:ext cx="2093750" cy="2057400"/>
          </a:xfrm>
          <a:prstGeom prst="rect">
            <a:avLst/>
          </a:prstGeom>
        </p:spPr>
      </p:pic>
      <p:pic>
        <p:nvPicPr>
          <p:cNvPr id="14" name="Image 10" descr="https://pitch-assets-ccb95893-de3f-4266-973c-20049231b248.s3.eu-west-1.amazonaws.com/c8c37372-09c4-4e11-a69c-08fbe5531c09?pitch-bytes=74180&amp;pitch-content-type=image%2Fjpe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5627018" y="1715902"/>
            <a:ext cx="2893219" cy="2057400"/>
          </a:xfrm>
          <a:prstGeom prst="rect">
            <a:avLst/>
          </a:prstGeom>
        </p:spPr>
      </p:pic>
      <p:pic>
        <p:nvPicPr>
          <p:cNvPr id="15" name="Image 11" descr="https://pitch-assets-ccb95893-de3f-4266-973c-20049231b248.s3.eu-west-1.amazonaws.com/971c861f-11e3-4178-afda-abf991902db8?pitch-bytes=166016&amp;pitch-content-type=image%2Fjpe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566144" y="1656649"/>
            <a:ext cx="2845971" cy="2057400"/>
          </a:xfrm>
          <a:prstGeom prst="rect">
            <a:avLst/>
          </a:prstGeom>
        </p:spPr>
      </p:pic>
      <p:pic>
        <p:nvPicPr>
          <p:cNvPr id="16" name="Image 12" descr="https://pitch-assets-ccb95893-de3f-4266-973c-20049231b248.s3.eu-west-1.amazonaws.com/567543c7-5b99-4a1a-8d4f-cbc2de3afac0?pitch-bytes=703778&amp;pitch-content-type=image%2Fjpeg"/>
          <p:cNvPicPr>
            <a:picLocks noChangeAspect="1"/>
          </p:cNvPicPr>
          <p:nvPr/>
        </p:nvPicPr>
        <p:blipFill>
          <a:blip r:embed="rId15"/>
          <a:srcRect l="6762"/>
          <a:stretch/>
        </p:blipFill>
        <p:spPr>
          <a:xfrm>
            <a:off x="5606390" y="1575365"/>
            <a:ext cx="2697576" cy="2057400"/>
          </a:xfrm>
          <a:prstGeom prst="rect">
            <a:avLst/>
          </a:prstGeom>
        </p:spPr>
      </p:pic>
      <p:sp>
        <p:nvSpPr>
          <p:cNvPr id="17" name="Text 1"/>
          <p:cNvSpPr/>
          <p:nvPr/>
        </p:nvSpPr>
        <p:spPr>
          <a:xfrm>
            <a:off x="382206" y="103922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목표</a:t>
            </a:r>
            <a:endParaRPr lang="en-US" sz="1200" dirty="0"/>
          </a:p>
        </p:txBody>
      </p:sp>
      <p:sp>
        <p:nvSpPr>
          <p:cNvPr id="18" name="Text 2"/>
          <p:cNvSpPr/>
          <p:nvPr/>
        </p:nvSpPr>
        <p:spPr>
          <a:xfrm>
            <a:off x="382206" y="1421253"/>
            <a:ext cx="54864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기존의 사이트에서 사용하고 있는기능을 그대로 구현한다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초기에 구현 가능한 목표를 정확히 잡아 구현률 100% 에 도전한다.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382206" y="239821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화면설계 도구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382206" y="2727459"/>
            <a:ext cx="5486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Figma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382206" y="3349049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참고사이트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382206" y="3744585"/>
            <a:ext cx="54864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메가박스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CGV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롯데시네마</a:t>
            </a:r>
            <a:endParaRPr lang="en-US" sz="1200" dirty="0"/>
          </a:p>
        </p:txBody>
      </p:sp>
      <p:pic>
        <p:nvPicPr>
          <p:cNvPr id="23" name="Image 13" descr="https://pitch-assets-ccb95893-de3f-4266-973c-20049231b248.s3.eu-west-1.amazonaws.com/e275d285-498a-4e38-931c-602a2bb250b2?pitch-bytes=675663&amp;pitch-content-type=image%2Fjpe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5338439" y="780210"/>
            <a:ext cx="2961556" cy="2852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5753" y="2203803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/ 리뷰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385436" y="321866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메인화면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85753" y="1960209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주요메뉴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385753" y="3648343"/>
            <a:ext cx="45720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관리자 페이지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비회원 예매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 혜택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385753" y="339431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제외메뉴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85753" y="1163986"/>
            <a:ext cx="457200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화면상단에 영화포스터와 영상을 게재하여 예매를 유도한다.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85753" y="91644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10" name="Image 0" descr="https://pitch-assets-ccb95893-de3f-4266-973c-20049231b248.s3.eu-west-1.amazonaws.com/e275d285-498a-4e38-931c-602a2bb250b2?pitch-bytes=675663&amp;pitch-content-type=image%2F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6727" y="326139"/>
            <a:ext cx="4777273" cy="460144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5436" y="508301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99872" y="2941803"/>
            <a:ext cx="1869382" cy="685530"/>
          </a:xfrm>
          <a:prstGeom prst="roundRect">
            <a:avLst>
              <a:gd name="adj" fmla="val -133386"/>
            </a:avLst>
          </a:prstGeom>
          <a:solidFill>
            <a:srgbClr val="FAFAFC"/>
          </a:solidFill>
          <a:ln/>
        </p:spPr>
        <p:txBody>
          <a:bodyPr wrap="square" lIns="103855" tIns="80931" rIns="103855" bIns="80931" rtlCol="0" anchor="ctr"/>
          <a:lstStyle/>
          <a:p>
            <a:pPr algn="ctr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1774707" y="4627465"/>
            <a:ext cx="18288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로고 &amp; 기본 색상 정의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 - Component 및 색상정의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385250" y="4624063"/>
            <a:ext cx="914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0" descr="https://pitch-assets-ccb95893-de3f-4266-973c-20049231b248.s3.eu-west-1.amazonaws.com/a43ea40a-fcbd-40b5-b8d4-01f2283f2817?pitch-bytes=1104&amp;pitch-content-type=image%2Fpng"/>
          <p:cNvPicPr>
            <a:picLocks noChangeAspect="1"/>
          </p:cNvPicPr>
          <p:nvPr/>
        </p:nvPicPr>
        <p:blipFill>
          <a:blip r:embed="rId3"/>
          <a:srcRect l="6875" r="6875"/>
          <a:stretch/>
        </p:blipFill>
        <p:spPr>
          <a:xfrm>
            <a:off x="1771055" y="1391165"/>
            <a:ext cx="1595153" cy="1183110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518140f2-de11-46f9-bf55-2173d5ff87b0?pitch-bytes=3226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4655" y="2938361"/>
            <a:ext cx="1738836" cy="688973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84b1c8be-5582-4412-96b9-c1feac9f0bfd?pitch-bytes=3265&amp;pitch-content-type=image%2Fpng"/>
          <p:cNvPicPr>
            <a:picLocks noChangeAspect="1"/>
          </p:cNvPicPr>
          <p:nvPr/>
        </p:nvPicPr>
        <p:blipFill>
          <a:blip r:embed="rId5"/>
          <a:srcRect t="6302" b="6302"/>
          <a:stretch/>
        </p:blipFill>
        <p:spPr>
          <a:xfrm>
            <a:off x="3030034" y="3161663"/>
            <a:ext cx="1142300" cy="294590"/>
          </a:xfrm>
          <a:prstGeom prst="rect">
            <a:avLst/>
          </a:prstGeom>
        </p:spPr>
      </p:pic>
      <p:pic>
        <p:nvPicPr>
          <p:cNvPr id="10" name="Image 3" descr="https://pitch-assets-ccb95893-de3f-4266-973c-20049231b248.s3.eu-west-1.amazonaws.com/e74f6945-2680-492f-8ed0-93e195e64173?pitch-bytes=165065&amp;pitch-content-type=image%2Fjpe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03801" y="707559"/>
            <a:ext cx="2721518" cy="378800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70515" y="4623580"/>
            <a:ext cx="18288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기본 컴포넌트 정의</a:t>
            </a:r>
            <a:endParaRPr lang="en-US" sz="1200" dirty="0"/>
          </a:p>
        </p:txBody>
      </p:sp>
      <p:sp>
        <p:nvSpPr>
          <p:cNvPr id="12" name="Text 5"/>
          <p:cNvSpPr/>
          <p:nvPr/>
        </p:nvSpPr>
        <p:spPr>
          <a:xfrm>
            <a:off x="476250" y="706806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손연희,김서하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1393195"/>
            <a:ext cx="4572000" cy="97512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아이콘 설명 : 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왼쪽에서부터 메뉴, 영화검색, 빠른예매, 사용자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아이콘을 클릭했을때 예매아이콘을 제외하고 페이지 이동없이 바로 나타난다.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 - Header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6567" y="114720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52e0b90e-b90d-4f18-8786-63522974731b?pitch-bytes=23617&amp;pitch-content-type=image%2Fpng"/>
          <p:cNvPicPr>
            <a:picLocks noChangeAspect="1"/>
          </p:cNvPicPr>
          <p:nvPr/>
        </p:nvPicPr>
        <p:blipFill>
          <a:blip r:embed="rId3"/>
          <a:srcRect t="5083" b="5083"/>
          <a:stretch/>
        </p:blipFill>
        <p:spPr>
          <a:xfrm>
            <a:off x="4572000" y="-1599"/>
            <a:ext cx="4571390" cy="415277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eaa87ec1-076c-4f5c-b9e3-4e16a3b50157?pitch-bytes=49421&amp;pitch-content-type=image%2Fpng"/>
          <p:cNvPicPr>
            <a:picLocks noChangeAspect="1"/>
          </p:cNvPicPr>
          <p:nvPr/>
        </p:nvPicPr>
        <p:blipFill>
          <a:blip r:embed="rId4"/>
          <a:srcRect t="10030" b="10030"/>
          <a:stretch/>
        </p:blipFill>
        <p:spPr>
          <a:xfrm>
            <a:off x="4568566" y="618484"/>
            <a:ext cx="4575434" cy="1436385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e606db50-cace-4d7a-a856-7668c027bd80?pitch-bytes=111375&amp;pitch-content-type=image%2Fpng"/>
          <p:cNvPicPr>
            <a:picLocks noChangeAspect="1"/>
          </p:cNvPicPr>
          <p:nvPr/>
        </p:nvPicPr>
        <p:blipFill>
          <a:blip r:embed="rId5"/>
          <a:srcRect t="176" b="176"/>
          <a:stretch/>
        </p:blipFill>
        <p:spPr>
          <a:xfrm>
            <a:off x="4568566" y="2235650"/>
            <a:ext cx="4575434" cy="1652993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a6b1139b-1e1e-47f4-9ddc-fdf5d19208f2?pitch-bytes=39045&amp;pitch-content-type=image%2Fpng"/>
          <p:cNvPicPr>
            <a:picLocks noChangeAspect="1"/>
          </p:cNvPicPr>
          <p:nvPr/>
        </p:nvPicPr>
        <p:blipFill>
          <a:blip r:embed="rId6"/>
          <a:srcRect t="496" b="496"/>
          <a:stretch/>
        </p:blipFill>
        <p:spPr>
          <a:xfrm>
            <a:off x="4568566" y="4079091"/>
            <a:ext cx="4575434" cy="99022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98272bd-f704-4884-9c16-ade76b323d1c?pitch-bytes=16224301&amp;pitch-content-type=image%2Fpng"/>
          <p:cNvPicPr>
            <a:picLocks noChangeAspect="1"/>
          </p:cNvPicPr>
          <p:nvPr/>
        </p:nvPicPr>
        <p:blipFill>
          <a:blip r:embed="rId3"/>
          <a:srcRect t="26180" b="26180"/>
          <a:stretch/>
        </p:blipFill>
        <p:spPr>
          <a:xfrm>
            <a:off x="4336544" y="-1236"/>
            <a:ext cx="6824051" cy="5143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8279" y="1392292"/>
            <a:ext cx="4572000" cy="73134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팀원정보를 표시한다</a:t>
            </a:r>
            <a:endParaRPr lang="en-US" sz="1200" dirty="0"/>
          </a:p>
          <a:p>
            <a:pPr marL="190500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간단한 지역별 극장 정보가 나타난다</a:t>
            </a:r>
            <a:endParaRPr lang="en-US" sz="1200" dirty="0"/>
          </a:p>
          <a:p>
            <a:pPr marL="381000" lvl="1" indent="-190500" algn="l">
              <a:lnSpc>
                <a:spcPts val="1920"/>
              </a:lnSpc>
              <a:buSzPct val="100000"/>
              <a:buChar char="•"/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지역별 극장은 서울지역으로 한정함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 - Footer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78279" y="1145540"/>
            <a:ext cx="45720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3bca44db-74d0-481c-814b-bc4c28184d22?pitch-bytes=15241&amp;pitch-content-type=image%2Fpng"/>
          <p:cNvPicPr>
            <a:picLocks noChangeAspect="1"/>
          </p:cNvPicPr>
          <p:nvPr/>
        </p:nvPicPr>
        <p:blipFill>
          <a:blip r:embed="rId4"/>
          <a:srcRect t="10030" b="10030"/>
          <a:stretch/>
        </p:blipFill>
        <p:spPr>
          <a:xfrm>
            <a:off x="4568566" y="1389322"/>
            <a:ext cx="4575434" cy="4184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800" dirty="0"/>
          </a:p>
        </p:txBody>
      </p:sp>
      <p:pic>
        <p:nvPicPr>
          <p:cNvPr id="9" name="Image 2" descr="https://pitch-assets-ccb95893-de3f-4266-973c-20049231b248.s3.eu-west-1.amazonaws.com/25060198-18e4-4578-8450-40a25dc61dc7?pitch-bytes=25213&amp;pitch-content-type=image%2Fpng"/>
          <p:cNvPicPr>
            <a:picLocks noChangeAspect="1"/>
          </p:cNvPicPr>
          <p:nvPr/>
        </p:nvPicPr>
        <p:blipFill>
          <a:blip r:embed="rId5"/>
          <a:srcRect l="15680" r="17863"/>
          <a:stretch/>
        </p:blipFill>
        <p:spPr>
          <a:xfrm>
            <a:off x="4568566" y="2570292"/>
            <a:ext cx="4575434" cy="16590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1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98272bd-f704-4884-9c16-ade76b323d1c?pitch-bytes=16224301&amp;pitch-content-type=image%2F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63058" y="-1236"/>
            <a:ext cx="6097537" cy="5143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567" y="1389824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에러페이지 - 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허용하지 않은 페이지에 접근할때 보여줄 페이지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kern="0" spc="-12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팝업광고 - 메인페이지에 처음 접속 하면 나타나는 광고 팝업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kern="0" spc="-24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공통-에러페이지 / 팝업광고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76567" y="1148245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kern="0" spc="-12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a3be4bfe-c8e5-45f5-adbd-8b7afb10b6e4?pitch-bytes=80972&amp;pitch-content-type=image%2Fjpeg"/>
          <p:cNvPicPr>
            <a:picLocks noChangeAspect="1"/>
          </p:cNvPicPr>
          <p:nvPr/>
        </p:nvPicPr>
        <p:blipFill>
          <a:blip r:embed="rId4"/>
          <a:srcRect l="27816" t="22669" r="28606" b="25114"/>
          <a:stretch/>
        </p:blipFill>
        <p:spPr>
          <a:xfrm>
            <a:off x="6111723" y="2712870"/>
            <a:ext cx="2665766" cy="2271410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05305555-85dd-46af-8aca-1c7941833c28?pitch-bytes=25726&amp;pitch-content-type=image%2Fpng"/>
          <p:cNvPicPr>
            <a:picLocks noChangeAspect="1"/>
          </p:cNvPicPr>
          <p:nvPr/>
        </p:nvPicPr>
        <p:blipFill>
          <a:blip r:embed="rId5"/>
          <a:srcRect l="35155" t="28691" r="33272" b="26043"/>
          <a:stretch/>
        </p:blipFill>
        <p:spPr>
          <a:xfrm>
            <a:off x="6004202" y="-792"/>
            <a:ext cx="2773287" cy="282743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kern="0" spc="-24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 / 손연희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959</Words>
  <Application>Microsoft Office PowerPoint</Application>
  <PresentationFormat>화면 슬라이드 쇼(16:9)</PresentationFormat>
  <Paragraphs>273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6" baseType="lpstr">
      <vt:lpstr>Inter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TeraBox PJ</dc:title>
  <dc:subject>PptxGenJS Presentation</dc:subject>
  <dc:creator>Pitch Software GmbH</dc:creator>
  <cp:lastModifiedBy>woochan</cp:lastModifiedBy>
  <cp:revision>2</cp:revision>
  <dcterms:created xsi:type="dcterms:W3CDTF">2024-01-07T09:42:07Z</dcterms:created>
  <dcterms:modified xsi:type="dcterms:W3CDTF">2024-01-07T09:46:51Z</dcterms:modified>
</cp:coreProperties>
</file>